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15" r:id="rId2"/>
    <p:sldId id="316" r:id="rId3"/>
    <p:sldId id="256" r:id="rId4"/>
    <p:sldId id="257" r:id="rId5"/>
    <p:sldId id="262" r:id="rId6"/>
    <p:sldId id="317" r:id="rId7"/>
    <p:sldId id="318" r:id="rId8"/>
    <p:sldId id="319" r:id="rId9"/>
    <p:sldId id="320" r:id="rId10"/>
    <p:sldId id="321" r:id="rId11"/>
    <p:sldId id="322" r:id="rId12"/>
    <p:sldId id="288" r:id="rId13"/>
    <p:sldId id="332" r:id="rId14"/>
    <p:sldId id="326" r:id="rId15"/>
    <p:sldId id="327" r:id="rId16"/>
    <p:sldId id="324" r:id="rId17"/>
    <p:sldId id="328" r:id="rId18"/>
    <p:sldId id="331" r:id="rId19"/>
    <p:sldId id="323" r:id="rId20"/>
    <p:sldId id="325" r:id="rId21"/>
    <p:sldId id="329" r:id="rId22"/>
    <p:sldId id="33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7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90"/>
    <p:restoredTop sz="95872"/>
  </p:normalViewPr>
  <p:slideViewPr>
    <p:cSldViewPr snapToObjects="1">
      <p:cViewPr varScale="1">
        <p:scale>
          <a:sx n="79" d="100"/>
          <a:sy n="79" d="100"/>
        </p:scale>
        <p:origin x="42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21C68-00C3-1D41-8D77-DE6CFE25B82B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F724-864B-E746-9854-D15744754B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35928"/>
      </p:ext>
    </p:extLst>
  </p:cSld>
  <p:clrMapOvr>
    <a:masterClrMapping/>
  </p:clrMapOvr>
  <p:transition spd="slow" advClick="0" advTm="10000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21C68-00C3-1D41-8D77-DE6CFE25B82B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F724-864B-E746-9854-D15744754B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947468"/>
      </p:ext>
    </p:extLst>
  </p:cSld>
  <p:clrMapOvr>
    <a:masterClrMapping/>
  </p:clrMapOvr>
  <p:transition spd="slow" advClick="0" advTm="10000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21C68-00C3-1D41-8D77-DE6CFE25B82B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F724-864B-E746-9854-D15744754B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290071"/>
      </p:ext>
    </p:extLst>
  </p:cSld>
  <p:clrMapOvr>
    <a:masterClrMapping/>
  </p:clrMapOvr>
  <p:transition spd="slow" advClick="0" advTm="10000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21C68-00C3-1D41-8D77-DE6CFE25B82B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F724-864B-E746-9854-D15744754B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42062"/>
      </p:ext>
    </p:extLst>
  </p:cSld>
  <p:clrMapOvr>
    <a:masterClrMapping/>
  </p:clrMapOvr>
  <p:transition spd="slow" advClick="0" advTm="10000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21C68-00C3-1D41-8D77-DE6CFE25B82B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F724-864B-E746-9854-D15744754B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05624"/>
      </p:ext>
    </p:extLst>
  </p:cSld>
  <p:clrMapOvr>
    <a:masterClrMapping/>
  </p:clrMapOvr>
  <p:transition spd="slow" advClick="0" advTm="10000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21C68-00C3-1D41-8D77-DE6CFE25B82B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F724-864B-E746-9854-D15744754B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62600"/>
      </p:ext>
    </p:extLst>
  </p:cSld>
  <p:clrMapOvr>
    <a:masterClrMapping/>
  </p:clrMapOvr>
  <p:transition spd="slow" advClick="0" advTm="10000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21C68-00C3-1D41-8D77-DE6CFE25B82B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F724-864B-E746-9854-D15744754B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532036"/>
      </p:ext>
    </p:extLst>
  </p:cSld>
  <p:clrMapOvr>
    <a:masterClrMapping/>
  </p:clrMapOvr>
  <p:transition spd="slow" advClick="0" advTm="10000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21C68-00C3-1D41-8D77-DE6CFE25B82B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F724-864B-E746-9854-D15744754B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433452"/>
      </p:ext>
    </p:extLst>
  </p:cSld>
  <p:clrMapOvr>
    <a:masterClrMapping/>
  </p:clrMapOvr>
  <p:transition spd="slow" advClick="0" advTm="10000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21C68-00C3-1D41-8D77-DE6CFE25B82B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F724-864B-E746-9854-D15744754B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911899"/>
      </p:ext>
    </p:extLst>
  </p:cSld>
  <p:clrMapOvr>
    <a:masterClrMapping/>
  </p:clrMapOvr>
  <p:transition spd="slow" advClick="0" advTm="10000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21C68-00C3-1D41-8D77-DE6CFE25B82B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F724-864B-E746-9854-D15744754B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419379"/>
      </p:ext>
    </p:extLst>
  </p:cSld>
  <p:clrMapOvr>
    <a:masterClrMapping/>
  </p:clrMapOvr>
  <p:transition spd="slow" advClick="0" advTm="10000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21C68-00C3-1D41-8D77-DE6CFE25B82B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F724-864B-E746-9854-D15744754B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45550"/>
      </p:ext>
    </p:extLst>
  </p:cSld>
  <p:clrMapOvr>
    <a:masterClrMapping/>
  </p:clrMapOvr>
  <p:transition spd="slow" advClick="0" advTm="10000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21C68-00C3-1D41-8D77-DE6CFE25B82B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DF724-864B-E746-9854-D15744754B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231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0000">
    <p:wheel spokes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033777-390E-7941-822C-3A74241FD281}"/>
              </a:ext>
            </a:extLst>
          </p:cNvPr>
          <p:cNvSpPr/>
          <p:nvPr/>
        </p:nvSpPr>
        <p:spPr>
          <a:xfrm>
            <a:off x="-152400" y="-76200"/>
            <a:ext cx="12420600" cy="7010400"/>
          </a:xfrm>
          <a:prstGeom prst="rect">
            <a:avLst/>
          </a:prstGeom>
          <a:solidFill>
            <a:srgbClr val="0067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F738B1-A9D5-7742-A2C6-CABAEE0CF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079" y="5486400"/>
            <a:ext cx="2419350" cy="6451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FE440A-66C4-7D4E-BE27-CCA5BB7D263C}"/>
              </a:ext>
            </a:extLst>
          </p:cNvPr>
          <p:cNvSpPr txBox="1"/>
          <p:nvPr/>
        </p:nvSpPr>
        <p:spPr>
          <a:xfrm>
            <a:off x="705079" y="762000"/>
            <a:ext cx="1118212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  <a:latin typeface="Georgia" panose="02040502050405020303" pitchFamily="18" charset="0"/>
                <a:ea typeface="Futura Std Light" charset="0"/>
                <a:cs typeface="Futura Std Light" charset="0"/>
              </a:rPr>
              <a:t>North American EEHV Workshop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78BA72-CBB4-4BE2-BF36-2D334F09280F}"/>
              </a:ext>
            </a:extLst>
          </p:cNvPr>
          <p:cNvSpPr txBox="1"/>
          <p:nvPr/>
        </p:nvSpPr>
        <p:spPr>
          <a:xfrm>
            <a:off x="705079" y="3733800"/>
            <a:ext cx="52385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  <a:ea typeface="Futura Std Light" charset="0"/>
                <a:cs typeface="Futura Std Light" charset="0"/>
              </a:rPr>
              <a:t>March 26-28, 2019</a:t>
            </a:r>
          </a:p>
          <a:p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  <a:ea typeface="Futura Std Light" charset="0"/>
                <a:cs typeface="Futura Std Light" charset="0"/>
              </a:rPr>
              <a:t>Houston, Texas, USA</a:t>
            </a:r>
          </a:p>
        </p:txBody>
      </p:sp>
    </p:spTree>
    <p:extLst>
      <p:ext uri="{BB962C8B-B14F-4D97-AF65-F5344CB8AC3E}">
        <p14:creationId xmlns:p14="http://schemas.microsoft.com/office/powerpoint/2010/main" val="1344756831"/>
      </p:ext>
    </p:extLst>
  </p:cSld>
  <p:clrMapOvr>
    <a:masterClrMapping/>
  </p:clrMapOvr>
  <p:transition spd="slow" advClick="0" advTm="10000">
    <p:wheel spokes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762587B-9E49-5646-BEE5-F39358DB5060}"/>
              </a:ext>
            </a:extLst>
          </p:cNvPr>
          <p:cNvSpPr txBox="1"/>
          <p:nvPr/>
        </p:nvSpPr>
        <p:spPr>
          <a:xfrm>
            <a:off x="-76200" y="156627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Georgia" panose="02040502050405020303" pitchFamily="18" charset="0"/>
                <a:ea typeface="Futura Std Light" charset="0"/>
                <a:cs typeface="Futura Std Light" charset="0"/>
              </a:rPr>
              <a:t>EEHV Asia Working Group Meeting December 2016</a:t>
            </a:r>
          </a:p>
          <a:p>
            <a:pPr algn="ctr"/>
            <a:r>
              <a:rPr lang="en-US" sz="2800" dirty="0">
                <a:latin typeface="Georgia" panose="02040502050405020303" pitchFamily="18" charset="0"/>
                <a:ea typeface="Futura Std Light" charset="0"/>
                <a:cs typeface="Futura Std Light" charset="0"/>
              </a:rPr>
              <a:t>Singapore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9616434-3535-B843-978B-7F79FBB10711}"/>
              </a:ext>
            </a:extLst>
          </p:cNvPr>
          <p:cNvCxnSpPr/>
          <p:nvPr/>
        </p:nvCxnSpPr>
        <p:spPr>
          <a:xfrm>
            <a:off x="558800" y="1295400"/>
            <a:ext cx="10668000" cy="0"/>
          </a:xfrm>
          <a:prstGeom prst="line">
            <a:avLst/>
          </a:prstGeom>
          <a:ln w="76200">
            <a:solidFill>
              <a:srgbClr val="0067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6" descr="http://eehvinfo.org/wp-content/uploads/2018/02/Amir-Vijitha-Mei-Ho.jpg">
            <a:extLst>
              <a:ext uri="{FF2B5EF4-FFF2-40B4-BE49-F238E27FC236}">
                <a16:creationId xmlns:a16="http://schemas.microsoft.com/office/drawing/2014/main" id="{C0DB4FAB-20C2-414C-BCC8-0FB7B5B9DD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0" name="Picture 2" descr="http://eehvinfo.org/wp-content/uploads/2017/01/secondasia-eehvsymposium.jpg">
            <a:extLst>
              <a:ext uri="{FF2B5EF4-FFF2-40B4-BE49-F238E27FC236}">
                <a16:creationId xmlns:a16="http://schemas.microsoft.com/office/drawing/2014/main" id="{842952FE-F961-4689-BB15-D2F7A5A2E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752600"/>
            <a:ext cx="7620000" cy="46005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18139692"/>
      </p:ext>
    </p:extLst>
  </p:cSld>
  <p:clrMapOvr>
    <a:masterClrMapping/>
  </p:clrMapOvr>
  <p:transition spd="slow" advClick="0" advTm="10000">
    <p:wheel spokes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762587B-9E49-5646-BEE5-F39358DB5060}"/>
              </a:ext>
            </a:extLst>
          </p:cNvPr>
          <p:cNvSpPr txBox="1"/>
          <p:nvPr/>
        </p:nvSpPr>
        <p:spPr>
          <a:xfrm>
            <a:off x="-76200" y="156627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Georgia" panose="02040502050405020303" pitchFamily="18" charset="0"/>
                <a:ea typeface="Futura Std Light" charset="0"/>
                <a:cs typeface="Futura Std Light" charset="0"/>
              </a:rPr>
              <a:t>EEHV Advisory Group Meeting July 2016</a:t>
            </a:r>
          </a:p>
          <a:p>
            <a:pPr algn="ctr"/>
            <a:r>
              <a:rPr lang="en-US" sz="2800" dirty="0">
                <a:latin typeface="Georgia" panose="02040502050405020303" pitchFamily="18" charset="0"/>
                <a:ea typeface="Futura Std Light" charset="0"/>
                <a:cs typeface="Futura Std Light" charset="0"/>
              </a:rPr>
              <a:t>Georgia, USA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9616434-3535-B843-978B-7F79FBB10711}"/>
              </a:ext>
            </a:extLst>
          </p:cNvPr>
          <p:cNvCxnSpPr/>
          <p:nvPr/>
        </p:nvCxnSpPr>
        <p:spPr>
          <a:xfrm>
            <a:off x="558800" y="1295400"/>
            <a:ext cx="10668000" cy="0"/>
          </a:xfrm>
          <a:prstGeom prst="line">
            <a:avLst/>
          </a:prstGeom>
          <a:ln w="76200">
            <a:solidFill>
              <a:srgbClr val="0067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6" descr="http://eehvinfo.org/wp-content/uploads/2018/02/Amir-Vijitha-Mei-Ho.jpg">
            <a:extLst>
              <a:ext uri="{FF2B5EF4-FFF2-40B4-BE49-F238E27FC236}">
                <a16:creationId xmlns:a16="http://schemas.microsoft.com/office/drawing/2014/main" id="{C0DB4FAB-20C2-414C-BCC8-0FB7B5B9DD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4" name="Picture 2" descr="http://eehvinfo.org/wp-content/uploads/2016/08/atl1.jpg">
            <a:extLst>
              <a:ext uri="{FF2B5EF4-FFF2-40B4-BE49-F238E27FC236}">
                <a16:creationId xmlns:a16="http://schemas.microsoft.com/office/drawing/2014/main" id="{E9CB17E1-F4F9-41BC-9560-87F4D9324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55" y="1676400"/>
            <a:ext cx="7620000" cy="46005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6" name="Picture 4" descr="http://eehvinfo.org/wp-content/uploads/2016/08/Atlanta-mtg-audience.jpg">
            <a:extLst>
              <a:ext uri="{FF2B5EF4-FFF2-40B4-BE49-F238E27FC236}">
                <a16:creationId xmlns:a16="http://schemas.microsoft.com/office/drawing/2014/main" id="{57DF825E-12FB-4F76-B7C8-A98F2E445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8172">
            <a:off x="8096074" y="1146680"/>
            <a:ext cx="36576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8" name="Picture 6" descr="http://eehvinfo.org/wp-content/uploads/2016/08/Atlanta-Latimer-speaker.jpg">
            <a:extLst>
              <a:ext uri="{FF2B5EF4-FFF2-40B4-BE49-F238E27FC236}">
                <a16:creationId xmlns:a16="http://schemas.microsoft.com/office/drawing/2014/main" id="{C606D4A2-92B7-4BD3-8708-5B6B6ED38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8117">
            <a:off x="8327103" y="3720935"/>
            <a:ext cx="3505200" cy="2628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95832853"/>
      </p:ext>
    </p:extLst>
  </p:cSld>
  <p:clrMapOvr>
    <a:masterClrMapping/>
  </p:clrMapOvr>
  <p:transition spd="slow" advClick="0" advTm="10000">
    <p:wheel spokes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C482526-29BA-3243-9B29-DCF5A40F279F}"/>
              </a:ext>
            </a:extLst>
          </p:cNvPr>
          <p:cNvSpPr txBox="1"/>
          <p:nvPr/>
        </p:nvSpPr>
        <p:spPr>
          <a:xfrm>
            <a:off x="718934" y="273342"/>
            <a:ext cx="99629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Georgia" panose="02040502050405020303" pitchFamily="18" charset="0"/>
                <a:ea typeface="Futura Std Light" charset="0"/>
                <a:cs typeface="Futura Std Light" charset="0"/>
              </a:rPr>
              <a:t>Meet the Houston Zoo’s Elephants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A3C2C06-93EC-354F-8775-7E29496D43EC}"/>
              </a:ext>
            </a:extLst>
          </p:cNvPr>
          <p:cNvCxnSpPr/>
          <p:nvPr/>
        </p:nvCxnSpPr>
        <p:spPr>
          <a:xfrm>
            <a:off x="762000" y="2027668"/>
            <a:ext cx="10668000" cy="0"/>
          </a:xfrm>
          <a:prstGeom prst="line">
            <a:avLst/>
          </a:prstGeom>
          <a:ln w="76200">
            <a:solidFill>
              <a:srgbClr val="0067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A1EBDBA-E2FA-B245-B6E4-37A7FD173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5400" y="381000"/>
            <a:ext cx="2813050" cy="11458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C4A985-80F6-2449-B142-BFE3D6766D8D}"/>
              </a:ext>
            </a:extLst>
          </p:cNvPr>
          <p:cNvSpPr txBox="1"/>
          <p:nvPr/>
        </p:nvSpPr>
        <p:spPr>
          <a:xfrm>
            <a:off x="7044512" y="4139451"/>
            <a:ext cx="3581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Image placement example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4457779-CB02-47D7-865C-3721ECD98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6027" y="2286000"/>
            <a:ext cx="4838700" cy="3225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23CD11-B3AD-41F1-9F90-1A16FE443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25633">
            <a:off x="405026" y="3778303"/>
            <a:ext cx="3634044" cy="24260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CAE6E9-E35E-46F2-B185-EA72AF6204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95821">
            <a:off x="8387537" y="3608936"/>
            <a:ext cx="3257056" cy="24427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73129684"/>
      </p:ext>
    </p:extLst>
  </p:cSld>
  <p:clrMapOvr>
    <a:masterClrMapping/>
  </p:clrMapOvr>
  <p:transition spd="slow" advClick="0" advTm="10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2377431"/>
            <a:ext cx="5334000" cy="1889770"/>
          </a:xfrm>
          <a:prstGeom prst="rect">
            <a:avLst/>
          </a:prstGeom>
        </p:spPr>
        <p:txBody>
          <a:bodyPr wrap="square" lIns="0" numCol="1" spcCol="137160"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aseline="30000" dirty="0">
                <a:latin typeface="Georgia" panose="02040502050405020303" pitchFamily="18" charset="0"/>
                <a:ea typeface="Futura Std Book" charset="0"/>
                <a:cs typeface="Arial" panose="020B0604020202020204" pitchFamily="34" charset="0"/>
              </a:rPr>
              <a:t>Name: Thai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aseline="30000" dirty="0">
                <a:latin typeface="Georgia" panose="02040502050405020303" pitchFamily="18" charset="0"/>
                <a:ea typeface="Futura Std Book" charset="0"/>
                <a:cs typeface="Arial" panose="020B0604020202020204" pitchFamily="34" charset="0"/>
              </a:rPr>
              <a:t>Sex: Male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aseline="30000" dirty="0">
                <a:latin typeface="Georgia" panose="02040502050405020303" pitchFamily="18" charset="0"/>
                <a:ea typeface="Futura Std Book" charset="0"/>
                <a:cs typeface="Arial" panose="020B0604020202020204" pitchFamily="34" charset="0"/>
              </a:rPr>
              <a:t>Age: 53 years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aseline="30000" dirty="0">
                <a:latin typeface="Georgia" panose="02040502050405020303" pitchFamily="18" charset="0"/>
                <a:ea typeface="Futura Std Book" charset="0"/>
                <a:cs typeface="Arial" panose="020B0604020202020204" pitchFamily="34" charset="0"/>
              </a:rPr>
              <a:t>Birthdate: June 16, 1965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482526-29BA-3243-9B29-DCF5A40F279F}"/>
              </a:ext>
            </a:extLst>
          </p:cNvPr>
          <p:cNvSpPr txBox="1"/>
          <p:nvPr/>
        </p:nvSpPr>
        <p:spPr>
          <a:xfrm>
            <a:off x="718934" y="273342"/>
            <a:ext cx="99629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Georgia" panose="02040502050405020303" pitchFamily="18" charset="0"/>
                <a:ea typeface="Futura Std Light" charset="0"/>
                <a:cs typeface="Futura Std Light" charset="0"/>
              </a:rPr>
              <a:t>Meet the Houston Zoo’s Elephants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A3C2C06-93EC-354F-8775-7E29496D43EC}"/>
              </a:ext>
            </a:extLst>
          </p:cNvPr>
          <p:cNvCxnSpPr/>
          <p:nvPr/>
        </p:nvCxnSpPr>
        <p:spPr>
          <a:xfrm>
            <a:off x="762000" y="2027668"/>
            <a:ext cx="10668000" cy="0"/>
          </a:xfrm>
          <a:prstGeom prst="line">
            <a:avLst/>
          </a:prstGeom>
          <a:ln w="76200">
            <a:solidFill>
              <a:srgbClr val="0067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A1EBDBA-E2FA-B245-B6E4-37A7FD173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5400" y="381000"/>
            <a:ext cx="2813050" cy="11458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C4A985-80F6-2449-B142-BFE3D6766D8D}"/>
              </a:ext>
            </a:extLst>
          </p:cNvPr>
          <p:cNvSpPr txBox="1"/>
          <p:nvPr/>
        </p:nvSpPr>
        <p:spPr>
          <a:xfrm>
            <a:off x="7044512" y="4139451"/>
            <a:ext cx="3581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Image placement 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A55C04-A8A8-40CF-91C3-0F6E1E570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2291439"/>
            <a:ext cx="2917699" cy="43731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41667365"/>
      </p:ext>
    </p:extLst>
  </p:cSld>
  <p:clrMapOvr>
    <a:masterClrMapping/>
  </p:clrMapOvr>
  <p:transition spd="slow" advClick="0" advTm="10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animClr clrSpc="rgb" dir="cw">
                                      <p:cBhvr>
                                        <p:cTn id="7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9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3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animClr clrSpc="rgb" dir="cw">
                                      <p:cBhvr>
                                        <p:cTn id="13" dur="3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9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3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animClr clrSpc="rgb" dir="cw">
                                      <p:cBhvr>
                                        <p:cTn id="19" dur="3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set>
                                      <p:cBhvr>
                                        <p:cTn id="20" dur="3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3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19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3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animClr clrSpc="rgb" dir="cw">
                                      <p:cBhvr>
                                        <p:cTn id="25" dur="3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set>
                                      <p:cBhvr>
                                        <p:cTn id="26" dur="3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3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A3C2C06-93EC-354F-8775-7E29496D43EC}"/>
              </a:ext>
            </a:extLst>
          </p:cNvPr>
          <p:cNvCxnSpPr/>
          <p:nvPr/>
        </p:nvCxnSpPr>
        <p:spPr>
          <a:xfrm>
            <a:off x="762000" y="1981200"/>
            <a:ext cx="10668000" cy="0"/>
          </a:xfrm>
          <a:prstGeom prst="line">
            <a:avLst/>
          </a:prstGeom>
          <a:ln w="76200">
            <a:solidFill>
              <a:srgbClr val="0067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A1EBDBA-E2FA-B245-B6E4-37A7FD173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5400" y="381000"/>
            <a:ext cx="2813050" cy="11458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C4A985-80F6-2449-B142-BFE3D6766D8D}"/>
              </a:ext>
            </a:extLst>
          </p:cNvPr>
          <p:cNvSpPr txBox="1"/>
          <p:nvPr/>
        </p:nvSpPr>
        <p:spPr>
          <a:xfrm>
            <a:off x="7044512" y="4139451"/>
            <a:ext cx="3581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Image placement 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958A85-49FF-4555-9233-AE2D5E5F7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3222" y="2289194"/>
            <a:ext cx="5726516" cy="38206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12FCA0F-522C-4272-AB1D-980D8B589092}"/>
              </a:ext>
            </a:extLst>
          </p:cNvPr>
          <p:cNvSpPr/>
          <p:nvPr/>
        </p:nvSpPr>
        <p:spPr>
          <a:xfrm>
            <a:off x="685800" y="2309754"/>
            <a:ext cx="5334000" cy="1889770"/>
          </a:xfrm>
          <a:prstGeom prst="rect">
            <a:avLst/>
          </a:prstGeom>
        </p:spPr>
        <p:txBody>
          <a:bodyPr wrap="square" lIns="0" numCol="1" spcCol="137160"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aseline="30000" dirty="0">
                <a:latin typeface="Georgia" panose="02040502050405020303" pitchFamily="18" charset="0"/>
                <a:ea typeface="Futura Std Book" charset="0"/>
                <a:cs typeface="Arial" panose="020B0604020202020204" pitchFamily="34" charset="0"/>
              </a:rPr>
              <a:t>Name: </a:t>
            </a:r>
            <a:r>
              <a:rPr lang="en-US" sz="4400" baseline="30000" dirty="0" err="1">
                <a:latin typeface="Georgia" panose="02040502050405020303" pitchFamily="18" charset="0"/>
                <a:ea typeface="Futura Std Book" charset="0"/>
                <a:cs typeface="Arial" panose="020B0604020202020204" pitchFamily="34" charset="0"/>
              </a:rPr>
              <a:t>Methai</a:t>
            </a:r>
            <a:endParaRPr lang="en-US" sz="4400" baseline="30000" dirty="0">
              <a:latin typeface="Georgia" panose="02040502050405020303" pitchFamily="18" charset="0"/>
              <a:ea typeface="Futura Std Book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aseline="30000" dirty="0">
                <a:latin typeface="Georgia" panose="02040502050405020303" pitchFamily="18" charset="0"/>
                <a:ea typeface="Futura Std Book" charset="0"/>
                <a:cs typeface="Arial" panose="020B0604020202020204" pitchFamily="34" charset="0"/>
              </a:rPr>
              <a:t>Sex: Female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aseline="30000" dirty="0">
                <a:latin typeface="Georgia" panose="02040502050405020303" pitchFamily="18" charset="0"/>
                <a:ea typeface="Futura Std Book" charset="0"/>
                <a:cs typeface="Arial" panose="020B0604020202020204" pitchFamily="34" charset="0"/>
              </a:rPr>
              <a:t>Age: 49 years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aseline="30000" dirty="0">
                <a:latin typeface="Georgia" panose="02040502050405020303" pitchFamily="18" charset="0"/>
                <a:ea typeface="Futura Std Book" charset="0"/>
                <a:cs typeface="Arial" panose="020B0604020202020204" pitchFamily="34" charset="0"/>
              </a:rPr>
              <a:t>Birthdate: May 11, 1969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D65201-0641-466E-8558-B1F9691262FC}"/>
              </a:ext>
            </a:extLst>
          </p:cNvPr>
          <p:cNvSpPr/>
          <p:nvPr/>
        </p:nvSpPr>
        <p:spPr>
          <a:xfrm>
            <a:off x="685800" y="226874"/>
            <a:ext cx="8534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 dirty="0">
                <a:solidFill>
                  <a:prstClr val="black"/>
                </a:solidFill>
                <a:latin typeface="Georgia" panose="02040502050405020303" pitchFamily="18" charset="0"/>
                <a:ea typeface="Futura Std Light" charset="0"/>
                <a:cs typeface="Futura Std Light" charset="0"/>
              </a:rPr>
              <a:t>Meet the Houston Zoo’s Elephants</a:t>
            </a:r>
          </a:p>
        </p:txBody>
      </p:sp>
    </p:spTree>
    <p:extLst>
      <p:ext uri="{BB962C8B-B14F-4D97-AF65-F5344CB8AC3E}">
        <p14:creationId xmlns:p14="http://schemas.microsoft.com/office/powerpoint/2010/main" val="819665201"/>
      </p:ext>
    </p:extLst>
  </p:cSld>
  <p:clrMapOvr>
    <a:masterClrMapping/>
  </p:clrMapOvr>
  <p:transition spd="slow" advClick="0" advTm="10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animClr clrSpc="rgb" dir="cw">
                                      <p:cBhvr>
                                        <p:cTn id="7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9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3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animClr clrSpc="rgb" dir="cw">
                                      <p:cBhvr>
                                        <p:cTn id="13" dur="3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9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3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animClr clrSpc="rgb" dir="cw">
                                      <p:cBhvr>
                                        <p:cTn id="19" dur="3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set>
                                      <p:cBhvr>
                                        <p:cTn id="20" dur="3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3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19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3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animClr clrSpc="rgb" dir="cw">
                                      <p:cBhvr>
                                        <p:cTn id="25" dur="3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set>
                                      <p:cBhvr>
                                        <p:cTn id="26" dur="3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3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A3C2C06-93EC-354F-8775-7E29496D43EC}"/>
              </a:ext>
            </a:extLst>
          </p:cNvPr>
          <p:cNvCxnSpPr/>
          <p:nvPr/>
        </p:nvCxnSpPr>
        <p:spPr>
          <a:xfrm>
            <a:off x="762000" y="1981200"/>
            <a:ext cx="10668000" cy="0"/>
          </a:xfrm>
          <a:prstGeom prst="line">
            <a:avLst/>
          </a:prstGeom>
          <a:ln w="76200">
            <a:solidFill>
              <a:srgbClr val="0067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A1EBDBA-E2FA-B245-B6E4-37A7FD173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5400" y="381000"/>
            <a:ext cx="2813050" cy="11458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C4A985-80F6-2449-B142-BFE3D6766D8D}"/>
              </a:ext>
            </a:extLst>
          </p:cNvPr>
          <p:cNvSpPr txBox="1"/>
          <p:nvPr/>
        </p:nvSpPr>
        <p:spPr>
          <a:xfrm>
            <a:off x="7044512" y="4139451"/>
            <a:ext cx="3581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Image placement example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610A3D-4DBD-4B1D-BEC8-497DE919C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2249682"/>
            <a:ext cx="5852160" cy="39044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F6EB9DE-30FE-4621-8230-4C5718554FA0}"/>
              </a:ext>
            </a:extLst>
          </p:cNvPr>
          <p:cNvSpPr/>
          <p:nvPr/>
        </p:nvSpPr>
        <p:spPr>
          <a:xfrm>
            <a:off x="762000" y="2249682"/>
            <a:ext cx="5334000" cy="1889770"/>
          </a:xfrm>
          <a:prstGeom prst="rect">
            <a:avLst/>
          </a:prstGeom>
        </p:spPr>
        <p:txBody>
          <a:bodyPr wrap="square" lIns="0" numCol="1" spcCol="137160"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aseline="30000" dirty="0">
                <a:latin typeface="Georgia" panose="02040502050405020303" pitchFamily="18" charset="0"/>
                <a:ea typeface="Futura Std Book" charset="0"/>
                <a:cs typeface="Arial" panose="020B0604020202020204" pitchFamily="34" charset="0"/>
              </a:rPr>
              <a:t>Name: Tess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aseline="30000" dirty="0">
                <a:latin typeface="Georgia" panose="02040502050405020303" pitchFamily="18" charset="0"/>
                <a:ea typeface="Futura Std Book" charset="0"/>
                <a:cs typeface="Arial" panose="020B0604020202020204" pitchFamily="34" charset="0"/>
              </a:rPr>
              <a:t>Sex: Female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aseline="30000" dirty="0">
                <a:latin typeface="Georgia" panose="02040502050405020303" pitchFamily="18" charset="0"/>
                <a:ea typeface="Futura Std Book" charset="0"/>
                <a:cs typeface="Arial" panose="020B0604020202020204" pitchFamily="34" charset="0"/>
              </a:rPr>
              <a:t>Age: 35 years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aseline="30000" dirty="0">
                <a:latin typeface="Georgia" panose="02040502050405020303" pitchFamily="18" charset="0"/>
                <a:ea typeface="Futura Std Book" charset="0"/>
                <a:cs typeface="Arial" panose="020B0604020202020204" pitchFamily="34" charset="0"/>
              </a:rPr>
              <a:t>Birthdate: July 1, 1983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CDAE745-8744-4EA9-ACB5-FB3238C1BA6A}"/>
              </a:ext>
            </a:extLst>
          </p:cNvPr>
          <p:cNvSpPr/>
          <p:nvPr/>
        </p:nvSpPr>
        <p:spPr>
          <a:xfrm>
            <a:off x="762000" y="217817"/>
            <a:ext cx="8458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 dirty="0">
                <a:solidFill>
                  <a:prstClr val="black"/>
                </a:solidFill>
                <a:latin typeface="Georgia" panose="02040502050405020303" pitchFamily="18" charset="0"/>
                <a:ea typeface="Futura Std Light" charset="0"/>
                <a:cs typeface="Futura Std Light" charset="0"/>
              </a:rPr>
              <a:t>Meet the Houston Zoo’s Elephants</a:t>
            </a:r>
          </a:p>
        </p:txBody>
      </p:sp>
    </p:spTree>
    <p:extLst>
      <p:ext uri="{BB962C8B-B14F-4D97-AF65-F5344CB8AC3E}">
        <p14:creationId xmlns:p14="http://schemas.microsoft.com/office/powerpoint/2010/main" val="3213655197"/>
      </p:ext>
    </p:extLst>
  </p:cSld>
  <p:clrMapOvr>
    <a:masterClrMapping/>
  </p:clrMapOvr>
  <p:transition spd="slow" advClick="0" advTm="10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animClr clrSpc="rgb" dir="cw">
                                      <p:cBhvr>
                                        <p:cTn id="7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9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3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animClr clrSpc="rgb" dir="cw">
                                      <p:cBhvr>
                                        <p:cTn id="13" dur="3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9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3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animClr clrSpc="rgb" dir="cw">
                                      <p:cBhvr>
                                        <p:cTn id="19" dur="3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set>
                                      <p:cBhvr>
                                        <p:cTn id="20" dur="3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3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19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3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animClr clrSpc="rgb" dir="cw">
                                      <p:cBhvr>
                                        <p:cTn id="25" dur="3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set>
                                      <p:cBhvr>
                                        <p:cTn id="26" dur="3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3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A3C2C06-93EC-354F-8775-7E29496D43EC}"/>
              </a:ext>
            </a:extLst>
          </p:cNvPr>
          <p:cNvCxnSpPr/>
          <p:nvPr/>
        </p:nvCxnSpPr>
        <p:spPr>
          <a:xfrm>
            <a:off x="762000" y="1981200"/>
            <a:ext cx="10668000" cy="0"/>
          </a:xfrm>
          <a:prstGeom prst="line">
            <a:avLst/>
          </a:prstGeom>
          <a:ln w="76200">
            <a:solidFill>
              <a:srgbClr val="0067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A1EBDBA-E2FA-B245-B6E4-37A7FD173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5400" y="381000"/>
            <a:ext cx="2813050" cy="11458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C4A985-80F6-2449-B142-BFE3D6766D8D}"/>
              </a:ext>
            </a:extLst>
          </p:cNvPr>
          <p:cNvSpPr txBox="1"/>
          <p:nvPr/>
        </p:nvSpPr>
        <p:spPr>
          <a:xfrm>
            <a:off x="7044512" y="4139451"/>
            <a:ext cx="3581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Image placement 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B32ABE-648C-404D-9F6C-044B285B2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404" y="2377431"/>
            <a:ext cx="5593080" cy="37316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71179FB-1625-4D60-A84B-10921A01A446}"/>
              </a:ext>
            </a:extLst>
          </p:cNvPr>
          <p:cNvSpPr/>
          <p:nvPr/>
        </p:nvSpPr>
        <p:spPr>
          <a:xfrm>
            <a:off x="705079" y="2366469"/>
            <a:ext cx="5334000" cy="1889770"/>
          </a:xfrm>
          <a:prstGeom prst="rect">
            <a:avLst/>
          </a:prstGeom>
        </p:spPr>
        <p:txBody>
          <a:bodyPr wrap="square" lIns="0" numCol="1" spcCol="137160"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aseline="30000" dirty="0">
                <a:latin typeface="Georgia" panose="02040502050405020303" pitchFamily="18" charset="0"/>
                <a:ea typeface="Futura Std Book" charset="0"/>
                <a:cs typeface="Arial" panose="020B0604020202020204" pitchFamily="34" charset="0"/>
              </a:rPr>
              <a:t>Name: Shanti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aseline="30000" dirty="0">
                <a:latin typeface="Georgia" panose="02040502050405020303" pitchFamily="18" charset="0"/>
                <a:ea typeface="Futura Std Book" charset="0"/>
                <a:cs typeface="Arial" panose="020B0604020202020204" pitchFamily="34" charset="0"/>
              </a:rPr>
              <a:t>Sex: Female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aseline="30000" dirty="0">
                <a:latin typeface="Georgia" panose="02040502050405020303" pitchFamily="18" charset="0"/>
                <a:ea typeface="Futura Std Book" charset="0"/>
                <a:cs typeface="Arial" panose="020B0604020202020204" pitchFamily="34" charset="0"/>
              </a:rPr>
              <a:t>Age: 28 years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aseline="30000" dirty="0">
                <a:latin typeface="Georgia" panose="02040502050405020303" pitchFamily="18" charset="0"/>
                <a:ea typeface="Futura Std Book" charset="0"/>
                <a:cs typeface="Arial" panose="020B0604020202020204" pitchFamily="34" charset="0"/>
              </a:rPr>
              <a:t>Birthdate: Oct 11, 1990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8B2DFC-9C49-41C4-83D1-D5C77E354FA6}"/>
              </a:ext>
            </a:extLst>
          </p:cNvPr>
          <p:cNvSpPr/>
          <p:nvPr/>
        </p:nvSpPr>
        <p:spPr>
          <a:xfrm>
            <a:off x="705078" y="158601"/>
            <a:ext cx="85913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 dirty="0">
                <a:solidFill>
                  <a:prstClr val="black"/>
                </a:solidFill>
                <a:latin typeface="Georgia" panose="02040502050405020303" pitchFamily="18" charset="0"/>
                <a:ea typeface="Futura Std Light" charset="0"/>
                <a:cs typeface="Futura Std Light" charset="0"/>
              </a:rPr>
              <a:t>Meet the Houston Zoo’s Elephants</a:t>
            </a:r>
          </a:p>
        </p:txBody>
      </p:sp>
    </p:spTree>
    <p:extLst>
      <p:ext uri="{BB962C8B-B14F-4D97-AF65-F5344CB8AC3E}">
        <p14:creationId xmlns:p14="http://schemas.microsoft.com/office/powerpoint/2010/main" val="391100739"/>
      </p:ext>
    </p:extLst>
  </p:cSld>
  <p:clrMapOvr>
    <a:masterClrMapping/>
  </p:clrMapOvr>
  <p:transition spd="slow" advClick="0" advTm="10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animClr clrSpc="rgb" dir="cw">
                                      <p:cBhvr>
                                        <p:cTn id="7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9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3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animClr clrSpc="rgb" dir="cw">
                                      <p:cBhvr>
                                        <p:cTn id="13" dur="3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9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3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animClr clrSpc="rgb" dir="cw">
                                      <p:cBhvr>
                                        <p:cTn id="19" dur="3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set>
                                      <p:cBhvr>
                                        <p:cTn id="20" dur="3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3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19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3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animClr clrSpc="rgb" dir="cw">
                                      <p:cBhvr>
                                        <p:cTn id="25" dur="3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set>
                                      <p:cBhvr>
                                        <p:cTn id="26" dur="3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3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A3C2C06-93EC-354F-8775-7E29496D43EC}"/>
              </a:ext>
            </a:extLst>
          </p:cNvPr>
          <p:cNvCxnSpPr/>
          <p:nvPr/>
        </p:nvCxnSpPr>
        <p:spPr>
          <a:xfrm>
            <a:off x="762000" y="1981200"/>
            <a:ext cx="10668000" cy="0"/>
          </a:xfrm>
          <a:prstGeom prst="line">
            <a:avLst/>
          </a:prstGeom>
          <a:ln w="76200">
            <a:solidFill>
              <a:srgbClr val="0067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A1EBDBA-E2FA-B245-B6E4-37A7FD173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5400" y="381000"/>
            <a:ext cx="2813050" cy="11458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C4A985-80F6-2449-B142-BFE3D6766D8D}"/>
              </a:ext>
            </a:extLst>
          </p:cNvPr>
          <p:cNvSpPr txBox="1"/>
          <p:nvPr/>
        </p:nvSpPr>
        <p:spPr>
          <a:xfrm>
            <a:off x="7044512" y="4139451"/>
            <a:ext cx="3581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Image placement 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78A924-F5F6-4D9F-B31D-66EEADDD4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6455" y="2354936"/>
            <a:ext cx="5753100" cy="38383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032D0D2-685F-44ED-ABB0-B4AE246038DF}"/>
              </a:ext>
            </a:extLst>
          </p:cNvPr>
          <p:cNvSpPr/>
          <p:nvPr/>
        </p:nvSpPr>
        <p:spPr>
          <a:xfrm>
            <a:off x="685800" y="2354936"/>
            <a:ext cx="5334000" cy="1889770"/>
          </a:xfrm>
          <a:prstGeom prst="rect">
            <a:avLst/>
          </a:prstGeom>
        </p:spPr>
        <p:txBody>
          <a:bodyPr wrap="square" lIns="0" numCol="1" spcCol="137160"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aseline="30000" dirty="0">
                <a:latin typeface="Georgia" panose="02040502050405020303" pitchFamily="18" charset="0"/>
                <a:ea typeface="Futura Std Book" charset="0"/>
                <a:cs typeface="Arial" panose="020B0604020202020204" pitchFamily="34" charset="0"/>
              </a:rPr>
              <a:t>Name: Tucker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aseline="30000" dirty="0">
                <a:latin typeface="Georgia" panose="02040502050405020303" pitchFamily="18" charset="0"/>
                <a:ea typeface="Futura Std Book" charset="0"/>
                <a:cs typeface="Arial" panose="020B0604020202020204" pitchFamily="34" charset="0"/>
              </a:rPr>
              <a:t>Sex: Male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aseline="30000" dirty="0">
                <a:latin typeface="Georgia" panose="02040502050405020303" pitchFamily="18" charset="0"/>
                <a:ea typeface="Futura Std Book" charset="0"/>
                <a:cs typeface="Arial" panose="020B0604020202020204" pitchFamily="34" charset="0"/>
              </a:rPr>
              <a:t>Age: 13 years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aseline="30000" dirty="0">
                <a:latin typeface="Georgia" panose="02040502050405020303" pitchFamily="18" charset="0"/>
                <a:ea typeface="Futura Std Book" charset="0"/>
                <a:cs typeface="Arial" panose="020B0604020202020204" pitchFamily="34" charset="0"/>
              </a:rPr>
              <a:t>Birthdate: May 12, 2005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08E151-0AF5-4BDD-94DF-2F572EE3B43A}"/>
              </a:ext>
            </a:extLst>
          </p:cNvPr>
          <p:cNvSpPr/>
          <p:nvPr/>
        </p:nvSpPr>
        <p:spPr>
          <a:xfrm>
            <a:off x="685800" y="219655"/>
            <a:ext cx="8534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 dirty="0">
                <a:solidFill>
                  <a:prstClr val="black"/>
                </a:solidFill>
                <a:latin typeface="Georgia" panose="02040502050405020303" pitchFamily="18" charset="0"/>
                <a:ea typeface="Futura Std Light" charset="0"/>
                <a:cs typeface="Futura Std Light" charset="0"/>
              </a:rPr>
              <a:t>Meet the Houston Zoo’s Elephants</a:t>
            </a:r>
          </a:p>
        </p:txBody>
      </p:sp>
    </p:spTree>
    <p:extLst>
      <p:ext uri="{BB962C8B-B14F-4D97-AF65-F5344CB8AC3E}">
        <p14:creationId xmlns:p14="http://schemas.microsoft.com/office/powerpoint/2010/main" val="1969047246"/>
      </p:ext>
    </p:extLst>
  </p:cSld>
  <p:clrMapOvr>
    <a:masterClrMapping/>
  </p:clrMapOvr>
  <p:transition spd="slow" advClick="0" advTm="10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animClr clrSpc="rgb" dir="cw">
                                      <p:cBhvr>
                                        <p:cTn id="7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9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3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animClr clrSpc="rgb" dir="cw">
                                      <p:cBhvr>
                                        <p:cTn id="13" dur="3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9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3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animClr clrSpc="rgb" dir="cw">
                                      <p:cBhvr>
                                        <p:cTn id="19" dur="3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set>
                                      <p:cBhvr>
                                        <p:cTn id="20" dur="3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3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19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3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animClr clrSpc="rgb" dir="cw">
                                      <p:cBhvr>
                                        <p:cTn id="25" dur="3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set>
                                      <p:cBhvr>
                                        <p:cTn id="26" dur="3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3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A3C2C06-93EC-354F-8775-7E29496D43EC}"/>
              </a:ext>
            </a:extLst>
          </p:cNvPr>
          <p:cNvCxnSpPr/>
          <p:nvPr/>
        </p:nvCxnSpPr>
        <p:spPr>
          <a:xfrm>
            <a:off x="762000" y="1981200"/>
            <a:ext cx="10668000" cy="0"/>
          </a:xfrm>
          <a:prstGeom prst="line">
            <a:avLst/>
          </a:prstGeom>
          <a:ln w="76200">
            <a:solidFill>
              <a:srgbClr val="0067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A1EBDBA-E2FA-B245-B6E4-37A7FD173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5400" y="381000"/>
            <a:ext cx="2813050" cy="11458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C4A985-80F6-2449-B142-BFE3D6766D8D}"/>
              </a:ext>
            </a:extLst>
          </p:cNvPr>
          <p:cNvSpPr txBox="1"/>
          <p:nvPr/>
        </p:nvSpPr>
        <p:spPr>
          <a:xfrm>
            <a:off x="7044512" y="4139451"/>
            <a:ext cx="3581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Image placement 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3D8338-26E1-4176-99C3-38E6C513A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5980" y="2340486"/>
            <a:ext cx="5743459" cy="38319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BDE82AA-7EA2-460D-8EC9-09559DE88C35}"/>
              </a:ext>
            </a:extLst>
          </p:cNvPr>
          <p:cNvSpPr/>
          <p:nvPr/>
        </p:nvSpPr>
        <p:spPr>
          <a:xfrm>
            <a:off x="705079" y="2340486"/>
            <a:ext cx="5334000" cy="1889770"/>
          </a:xfrm>
          <a:prstGeom prst="rect">
            <a:avLst/>
          </a:prstGeom>
        </p:spPr>
        <p:txBody>
          <a:bodyPr wrap="square" lIns="0" numCol="1" spcCol="137160"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aseline="30000" dirty="0">
                <a:latin typeface="Georgia" panose="02040502050405020303" pitchFamily="18" charset="0"/>
                <a:ea typeface="Futura Std Book" charset="0"/>
                <a:cs typeface="Arial" panose="020B0604020202020204" pitchFamily="34" charset="0"/>
              </a:rPr>
              <a:t>Name: Baylor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aseline="30000" dirty="0">
                <a:latin typeface="Georgia" panose="02040502050405020303" pitchFamily="18" charset="0"/>
                <a:ea typeface="Futura Std Book" charset="0"/>
                <a:cs typeface="Arial" panose="020B0604020202020204" pitchFamily="34" charset="0"/>
              </a:rPr>
              <a:t>Sex: Male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aseline="30000" dirty="0">
                <a:latin typeface="Georgia" panose="02040502050405020303" pitchFamily="18" charset="0"/>
                <a:ea typeface="Futura Std Book" charset="0"/>
                <a:cs typeface="Arial" panose="020B0604020202020204" pitchFamily="34" charset="0"/>
              </a:rPr>
              <a:t>Age: 8 years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aseline="30000" dirty="0">
                <a:latin typeface="Georgia" panose="02040502050405020303" pitchFamily="18" charset="0"/>
                <a:ea typeface="Futura Std Book" charset="0"/>
                <a:cs typeface="Arial" panose="020B0604020202020204" pitchFamily="34" charset="0"/>
              </a:rPr>
              <a:t>Birthdate: May 4, 2010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315DA0-E810-49EB-BB75-3B3B2DFB2FC7}"/>
              </a:ext>
            </a:extLst>
          </p:cNvPr>
          <p:cNvSpPr/>
          <p:nvPr/>
        </p:nvSpPr>
        <p:spPr>
          <a:xfrm>
            <a:off x="705078" y="210419"/>
            <a:ext cx="85913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 dirty="0">
                <a:solidFill>
                  <a:prstClr val="black"/>
                </a:solidFill>
                <a:latin typeface="Georgia" panose="02040502050405020303" pitchFamily="18" charset="0"/>
                <a:ea typeface="Futura Std Light" charset="0"/>
                <a:cs typeface="Futura Std Light" charset="0"/>
              </a:rPr>
              <a:t>Meet the Houston Zoo’s Elephants</a:t>
            </a:r>
          </a:p>
        </p:txBody>
      </p:sp>
    </p:spTree>
    <p:extLst>
      <p:ext uri="{BB962C8B-B14F-4D97-AF65-F5344CB8AC3E}">
        <p14:creationId xmlns:p14="http://schemas.microsoft.com/office/powerpoint/2010/main" val="2328522602"/>
      </p:ext>
    </p:extLst>
  </p:cSld>
  <p:clrMapOvr>
    <a:masterClrMapping/>
  </p:clrMapOvr>
  <p:transition spd="slow" advClick="0" advTm="10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animClr clrSpc="rgb" dir="cw">
                                      <p:cBhvr>
                                        <p:cTn id="7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9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3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animClr clrSpc="rgb" dir="cw">
                                      <p:cBhvr>
                                        <p:cTn id="13" dur="3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9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3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animClr clrSpc="rgb" dir="cw">
                                      <p:cBhvr>
                                        <p:cTn id="19" dur="3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set>
                                      <p:cBhvr>
                                        <p:cTn id="20" dur="3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3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19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3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animClr clrSpc="rgb" dir="cw">
                                      <p:cBhvr>
                                        <p:cTn id="25" dur="3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set>
                                      <p:cBhvr>
                                        <p:cTn id="26" dur="3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3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A3C2C06-93EC-354F-8775-7E29496D43EC}"/>
              </a:ext>
            </a:extLst>
          </p:cNvPr>
          <p:cNvCxnSpPr/>
          <p:nvPr/>
        </p:nvCxnSpPr>
        <p:spPr>
          <a:xfrm>
            <a:off x="762000" y="1981200"/>
            <a:ext cx="10668000" cy="0"/>
          </a:xfrm>
          <a:prstGeom prst="line">
            <a:avLst/>
          </a:prstGeom>
          <a:ln w="76200">
            <a:solidFill>
              <a:srgbClr val="0067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A1EBDBA-E2FA-B245-B6E4-37A7FD173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5400" y="381000"/>
            <a:ext cx="2813050" cy="11458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C4A985-80F6-2449-B142-BFE3D6766D8D}"/>
              </a:ext>
            </a:extLst>
          </p:cNvPr>
          <p:cNvSpPr txBox="1"/>
          <p:nvPr/>
        </p:nvSpPr>
        <p:spPr>
          <a:xfrm>
            <a:off x="7044512" y="4139451"/>
            <a:ext cx="3581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Image placement example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0CD24D-3BB6-4FD5-B305-8A0E8EEF9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7931" y="2373408"/>
            <a:ext cx="5593080" cy="37316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246D01-D441-49E4-874A-02970B638CBE}"/>
              </a:ext>
            </a:extLst>
          </p:cNvPr>
          <p:cNvSpPr/>
          <p:nvPr/>
        </p:nvSpPr>
        <p:spPr>
          <a:xfrm>
            <a:off x="685800" y="2418958"/>
            <a:ext cx="5334000" cy="1889770"/>
          </a:xfrm>
          <a:prstGeom prst="rect">
            <a:avLst/>
          </a:prstGeom>
        </p:spPr>
        <p:txBody>
          <a:bodyPr wrap="square" lIns="0" numCol="1" spcCol="137160"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aseline="30000" dirty="0">
                <a:latin typeface="Georgia" panose="02040502050405020303" pitchFamily="18" charset="0"/>
                <a:ea typeface="Futura Std Book" charset="0"/>
                <a:cs typeface="Arial" panose="020B0604020202020204" pitchFamily="34" charset="0"/>
              </a:rPr>
              <a:t>Name: Tupelo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aseline="30000" dirty="0">
                <a:latin typeface="Georgia" panose="02040502050405020303" pitchFamily="18" charset="0"/>
                <a:ea typeface="Futura Std Book" charset="0"/>
                <a:cs typeface="Arial" panose="020B0604020202020204" pitchFamily="34" charset="0"/>
              </a:rPr>
              <a:t>Sex: Female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aseline="30000" dirty="0">
                <a:latin typeface="Georgia" panose="02040502050405020303" pitchFamily="18" charset="0"/>
                <a:ea typeface="Futura Std Book" charset="0"/>
                <a:cs typeface="Arial" panose="020B0604020202020204" pitchFamily="34" charset="0"/>
              </a:rPr>
              <a:t>Age: 8 years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aseline="30000" dirty="0">
                <a:latin typeface="Georgia" panose="02040502050405020303" pitchFamily="18" charset="0"/>
                <a:ea typeface="Futura Std Book" charset="0"/>
                <a:cs typeface="Arial" panose="020B0604020202020204" pitchFamily="34" charset="0"/>
              </a:rPr>
              <a:t>Birthdate: Oct 3, 2010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E1EF94-EAB4-407F-89F8-D003AF577BCB}"/>
              </a:ext>
            </a:extLst>
          </p:cNvPr>
          <p:cNvSpPr/>
          <p:nvPr/>
        </p:nvSpPr>
        <p:spPr>
          <a:xfrm>
            <a:off x="705078" y="210419"/>
            <a:ext cx="85913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 dirty="0">
                <a:solidFill>
                  <a:prstClr val="black"/>
                </a:solidFill>
                <a:latin typeface="Georgia" panose="02040502050405020303" pitchFamily="18" charset="0"/>
                <a:ea typeface="Futura Std Light" charset="0"/>
                <a:cs typeface="Futura Std Light" charset="0"/>
              </a:rPr>
              <a:t>Meet the Houston Zoo’s Elephants</a:t>
            </a:r>
          </a:p>
        </p:txBody>
      </p:sp>
    </p:spTree>
    <p:extLst>
      <p:ext uri="{BB962C8B-B14F-4D97-AF65-F5344CB8AC3E}">
        <p14:creationId xmlns:p14="http://schemas.microsoft.com/office/powerpoint/2010/main" val="146130877"/>
      </p:ext>
    </p:extLst>
  </p:cSld>
  <p:clrMapOvr>
    <a:masterClrMapping/>
  </p:clrMapOvr>
  <p:transition spd="slow" advClick="0" advTm="10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animClr clrSpc="rgb" dir="cw">
                                      <p:cBhvr>
                                        <p:cTn id="7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9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3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animClr clrSpc="rgb" dir="cw">
                                      <p:cBhvr>
                                        <p:cTn id="13" dur="3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9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3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animClr clrSpc="rgb" dir="cw">
                                      <p:cBhvr>
                                        <p:cTn id="19" dur="3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set>
                                      <p:cBhvr>
                                        <p:cTn id="20" dur="3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3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19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3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animClr clrSpc="rgb" dir="cw">
                                      <p:cBhvr>
                                        <p:cTn id="25" dur="3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set>
                                      <p:cBhvr>
                                        <p:cTn id="26" dur="3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3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6747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animal&#10;&#10;Description generated with high confidence">
            <a:extLst>
              <a:ext uri="{FF2B5EF4-FFF2-40B4-BE49-F238E27FC236}">
                <a16:creationId xmlns:a16="http://schemas.microsoft.com/office/drawing/2014/main" id="{AD184324-92B6-4698-AB99-54181095A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-106680"/>
            <a:ext cx="8991600" cy="719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550989"/>
      </p:ext>
    </p:extLst>
  </p:cSld>
  <p:clrMapOvr>
    <a:masterClrMapping/>
  </p:clrMapOvr>
  <p:transition spd="slow" advClick="0" advTm="10000">
    <p:wheel spokes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A3C2C06-93EC-354F-8775-7E29496D43EC}"/>
              </a:ext>
            </a:extLst>
          </p:cNvPr>
          <p:cNvCxnSpPr/>
          <p:nvPr/>
        </p:nvCxnSpPr>
        <p:spPr>
          <a:xfrm>
            <a:off x="762000" y="1981200"/>
            <a:ext cx="10668000" cy="0"/>
          </a:xfrm>
          <a:prstGeom prst="line">
            <a:avLst/>
          </a:prstGeom>
          <a:ln w="76200">
            <a:solidFill>
              <a:srgbClr val="0067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A1EBDBA-E2FA-B245-B6E4-37A7FD173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5400" y="381000"/>
            <a:ext cx="2813050" cy="11458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C4A985-80F6-2449-B142-BFE3D6766D8D}"/>
              </a:ext>
            </a:extLst>
          </p:cNvPr>
          <p:cNvSpPr txBox="1"/>
          <p:nvPr/>
        </p:nvSpPr>
        <p:spPr>
          <a:xfrm>
            <a:off x="7044512" y="4139451"/>
            <a:ext cx="3581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Image placement example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8E9552-65A2-44FC-A900-A387220C7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410901"/>
            <a:ext cx="5181600" cy="34570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56A7C7F-96AA-4757-A448-899818F4F94B}"/>
              </a:ext>
            </a:extLst>
          </p:cNvPr>
          <p:cNvSpPr/>
          <p:nvPr/>
        </p:nvSpPr>
        <p:spPr>
          <a:xfrm>
            <a:off x="685800" y="2334661"/>
            <a:ext cx="5334000" cy="1889770"/>
          </a:xfrm>
          <a:prstGeom prst="rect">
            <a:avLst/>
          </a:prstGeom>
        </p:spPr>
        <p:txBody>
          <a:bodyPr wrap="square" lIns="0" numCol="1" spcCol="137160"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aseline="30000" dirty="0">
                <a:latin typeface="Georgia" panose="02040502050405020303" pitchFamily="18" charset="0"/>
                <a:ea typeface="Futura Std Book" charset="0"/>
                <a:cs typeface="Arial" panose="020B0604020202020204" pitchFamily="34" charset="0"/>
              </a:rPr>
              <a:t>Name: Duncan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aseline="30000" dirty="0">
                <a:latin typeface="Georgia" panose="02040502050405020303" pitchFamily="18" charset="0"/>
                <a:ea typeface="Futura Std Book" charset="0"/>
                <a:cs typeface="Arial" panose="020B0604020202020204" pitchFamily="34" charset="0"/>
              </a:rPr>
              <a:t>Sex: Male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aseline="30000" dirty="0">
                <a:latin typeface="Georgia" panose="02040502050405020303" pitchFamily="18" charset="0"/>
                <a:ea typeface="Futura Std Book" charset="0"/>
                <a:cs typeface="Arial" panose="020B0604020202020204" pitchFamily="34" charset="0"/>
              </a:rPr>
              <a:t>Age: 5 years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aseline="30000" dirty="0">
                <a:latin typeface="Georgia" panose="02040502050405020303" pitchFamily="18" charset="0"/>
                <a:ea typeface="Futura Std Book" charset="0"/>
                <a:cs typeface="Arial" panose="020B0604020202020204" pitchFamily="34" charset="0"/>
              </a:rPr>
              <a:t>Birthdate: February 7, 2014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117EBB-B0BD-4953-AC5E-7FF44C5C24F2}"/>
              </a:ext>
            </a:extLst>
          </p:cNvPr>
          <p:cNvSpPr/>
          <p:nvPr/>
        </p:nvSpPr>
        <p:spPr>
          <a:xfrm>
            <a:off x="705078" y="210419"/>
            <a:ext cx="85913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 dirty="0">
                <a:solidFill>
                  <a:prstClr val="black"/>
                </a:solidFill>
                <a:latin typeface="Georgia" panose="02040502050405020303" pitchFamily="18" charset="0"/>
                <a:ea typeface="Futura Std Light" charset="0"/>
                <a:cs typeface="Futura Std Light" charset="0"/>
              </a:rPr>
              <a:t>Meet the Houston Zoo’s Elephants</a:t>
            </a:r>
          </a:p>
        </p:txBody>
      </p:sp>
    </p:spTree>
    <p:extLst>
      <p:ext uri="{BB962C8B-B14F-4D97-AF65-F5344CB8AC3E}">
        <p14:creationId xmlns:p14="http://schemas.microsoft.com/office/powerpoint/2010/main" val="2754376006"/>
      </p:ext>
    </p:extLst>
  </p:cSld>
  <p:clrMapOvr>
    <a:masterClrMapping/>
  </p:clrMapOvr>
  <p:transition spd="slow" advClick="0" advTm="10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animClr clrSpc="rgb" dir="cw">
                                      <p:cBhvr>
                                        <p:cTn id="7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9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3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animClr clrSpc="rgb" dir="cw">
                                      <p:cBhvr>
                                        <p:cTn id="13" dur="3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9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3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animClr clrSpc="rgb" dir="cw">
                                      <p:cBhvr>
                                        <p:cTn id="19" dur="3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set>
                                      <p:cBhvr>
                                        <p:cTn id="20" dur="3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3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19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3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animClr clrSpc="rgb" dir="cw">
                                      <p:cBhvr>
                                        <p:cTn id="25" dur="3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set>
                                      <p:cBhvr>
                                        <p:cTn id="26" dur="3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3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A3C2C06-93EC-354F-8775-7E29496D43EC}"/>
              </a:ext>
            </a:extLst>
          </p:cNvPr>
          <p:cNvCxnSpPr/>
          <p:nvPr/>
        </p:nvCxnSpPr>
        <p:spPr>
          <a:xfrm>
            <a:off x="762000" y="1981200"/>
            <a:ext cx="10668000" cy="0"/>
          </a:xfrm>
          <a:prstGeom prst="line">
            <a:avLst/>
          </a:prstGeom>
          <a:ln w="76200">
            <a:solidFill>
              <a:srgbClr val="0067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A1EBDBA-E2FA-B245-B6E4-37A7FD173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5400" y="381000"/>
            <a:ext cx="2813050" cy="11458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C4A985-80F6-2449-B142-BFE3D6766D8D}"/>
              </a:ext>
            </a:extLst>
          </p:cNvPr>
          <p:cNvSpPr txBox="1"/>
          <p:nvPr/>
        </p:nvSpPr>
        <p:spPr>
          <a:xfrm>
            <a:off x="7044512" y="4139451"/>
            <a:ext cx="3581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Image placement example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FFD3E8-7C38-4D1C-B755-090CD821A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2310443"/>
            <a:ext cx="5558727" cy="37029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5710238-5822-4153-B02D-78C4AF014024}"/>
              </a:ext>
            </a:extLst>
          </p:cNvPr>
          <p:cNvSpPr/>
          <p:nvPr/>
        </p:nvSpPr>
        <p:spPr>
          <a:xfrm>
            <a:off x="685800" y="2377431"/>
            <a:ext cx="5334000" cy="1889770"/>
          </a:xfrm>
          <a:prstGeom prst="rect">
            <a:avLst/>
          </a:prstGeom>
        </p:spPr>
        <p:txBody>
          <a:bodyPr wrap="square" lIns="0" numCol="1" spcCol="137160"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aseline="30000" dirty="0">
                <a:latin typeface="Georgia" panose="02040502050405020303" pitchFamily="18" charset="0"/>
                <a:ea typeface="Futura Std Book" charset="0"/>
                <a:cs typeface="Arial" panose="020B0604020202020204" pitchFamily="34" charset="0"/>
              </a:rPr>
              <a:t>Name: Joy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aseline="30000" dirty="0">
                <a:latin typeface="Georgia" panose="02040502050405020303" pitchFamily="18" charset="0"/>
                <a:ea typeface="Futura Std Book" charset="0"/>
                <a:cs typeface="Arial" panose="020B0604020202020204" pitchFamily="34" charset="0"/>
              </a:rPr>
              <a:t>Sex: Female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aseline="30000" dirty="0">
                <a:latin typeface="Georgia" panose="02040502050405020303" pitchFamily="18" charset="0"/>
                <a:ea typeface="Futura Std Book" charset="0"/>
                <a:cs typeface="Arial" panose="020B0604020202020204" pitchFamily="34" charset="0"/>
              </a:rPr>
              <a:t>Age: 1 year, 8 months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aseline="30000" dirty="0">
                <a:latin typeface="Georgia" panose="02040502050405020303" pitchFamily="18" charset="0"/>
                <a:ea typeface="Futura Std Book" charset="0"/>
                <a:cs typeface="Arial" panose="020B0604020202020204" pitchFamily="34" charset="0"/>
              </a:rPr>
              <a:t>Birthdate: July 12, 2017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4F3DA1-C3BB-4084-BC85-12ED5D36D5E9}"/>
              </a:ext>
            </a:extLst>
          </p:cNvPr>
          <p:cNvSpPr/>
          <p:nvPr/>
        </p:nvSpPr>
        <p:spPr>
          <a:xfrm>
            <a:off x="705078" y="210419"/>
            <a:ext cx="85913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 dirty="0">
                <a:solidFill>
                  <a:prstClr val="black"/>
                </a:solidFill>
                <a:latin typeface="Georgia" panose="02040502050405020303" pitchFamily="18" charset="0"/>
                <a:ea typeface="Futura Std Light" charset="0"/>
                <a:cs typeface="Futura Std Light" charset="0"/>
              </a:rPr>
              <a:t>Meet the Houston Zoo’s Elephants</a:t>
            </a:r>
          </a:p>
        </p:txBody>
      </p:sp>
    </p:spTree>
    <p:extLst>
      <p:ext uri="{BB962C8B-B14F-4D97-AF65-F5344CB8AC3E}">
        <p14:creationId xmlns:p14="http://schemas.microsoft.com/office/powerpoint/2010/main" val="2107124793"/>
      </p:ext>
    </p:extLst>
  </p:cSld>
  <p:clrMapOvr>
    <a:masterClrMapping/>
  </p:clrMapOvr>
  <p:transition spd="slow" advClick="0" advTm="10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animClr clrSpc="rgb" dir="cw">
                                      <p:cBhvr>
                                        <p:cTn id="7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9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3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animClr clrSpc="rgb" dir="cw">
                                      <p:cBhvr>
                                        <p:cTn id="13" dur="3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9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3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animClr clrSpc="rgb" dir="cw">
                                      <p:cBhvr>
                                        <p:cTn id="19" dur="3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set>
                                      <p:cBhvr>
                                        <p:cTn id="20" dur="3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3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19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3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animClr clrSpc="rgb" dir="cw">
                                      <p:cBhvr>
                                        <p:cTn id="25" dur="3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set>
                                      <p:cBhvr>
                                        <p:cTn id="26" dur="3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3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A3C2C06-93EC-354F-8775-7E29496D43EC}"/>
              </a:ext>
            </a:extLst>
          </p:cNvPr>
          <p:cNvCxnSpPr/>
          <p:nvPr/>
        </p:nvCxnSpPr>
        <p:spPr>
          <a:xfrm>
            <a:off x="762000" y="1981200"/>
            <a:ext cx="10668000" cy="0"/>
          </a:xfrm>
          <a:prstGeom prst="line">
            <a:avLst/>
          </a:prstGeom>
          <a:ln w="76200">
            <a:solidFill>
              <a:srgbClr val="0067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A1EBDBA-E2FA-B245-B6E4-37A7FD173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5400" y="381000"/>
            <a:ext cx="2813050" cy="11458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C4A985-80F6-2449-B142-BFE3D6766D8D}"/>
              </a:ext>
            </a:extLst>
          </p:cNvPr>
          <p:cNvSpPr txBox="1"/>
          <p:nvPr/>
        </p:nvSpPr>
        <p:spPr>
          <a:xfrm>
            <a:off x="7044512" y="4139451"/>
            <a:ext cx="3581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Image placement 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F22A5D-DE2E-40E7-BC5C-2D3B5293F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2289660"/>
            <a:ext cx="5553710" cy="36995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2D5ADBB-99EE-432D-8AF5-AD7206D3FCDC}"/>
              </a:ext>
            </a:extLst>
          </p:cNvPr>
          <p:cNvSpPr/>
          <p:nvPr/>
        </p:nvSpPr>
        <p:spPr>
          <a:xfrm>
            <a:off x="685800" y="2377431"/>
            <a:ext cx="5334000" cy="1889770"/>
          </a:xfrm>
          <a:prstGeom prst="rect">
            <a:avLst/>
          </a:prstGeom>
        </p:spPr>
        <p:txBody>
          <a:bodyPr wrap="square" lIns="0" numCol="1" spcCol="137160"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aseline="30000" dirty="0">
                <a:latin typeface="Georgia" panose="02040502050405020303" pitchFamily="18" charset="0"/>
                <a:ea typeface="Futura Std Book" charset="0"/>
                <a:cs typeface="Arial" panose="020B0604020202020204" pitchFamily="34" charset="0"/>
              </a:rPr>
              <a:t>Name: Tilly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aseline="30000" dirty="0">
                <a:latin typeface="Georgia" panose="02040502050405020303" pitchFamily="18" charset="0"/>
                <a:ea typeface="Futura Std Book" charset="0"/>
                <a:cs typeface="Arial" panose="020B0604020202020204" pitchFamily="34" charset="0"/>
              </a:rPr>
              <a:t>Sex: Female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aseline="30000" dirty="0">
                <a:latin typeface="Georgia" panose="02040502050405020303" pitchFamily="18" charset="0"/>
                <a:ea typeface="Futura Std Book" charset="0"/>
                <a:cs typeface="Arial" panose="020B0604020202020204" pitchFamily="34" charset="0"/>
              </a:rPr>
              <a:t>Age: 9 months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aseline="30000" dirty="0">
                <a:latin typeface="Georgia" panose="02040502050405020303" pitchFamily="18" charset="0"/>
                <a:ea typeface="Futura Std Book" charset="0"/>
                <a:cs typeface="Arial" panose="020B0604020202020204" pitchFamily="34" charset="0"/>
              </a:rPr>
              <a:t>Birthdate: June 17, 2018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AB5F0D-4C8A-4012-A334-B4D66B7BEA2D}"/>
              </a:ext>
            </a:extLst>
          </p:cNvPr>
          <p:cNvSpPr/>
          <p:nvPr/>
        </p:nvSpPr>
        <p:spPr>
          <a:xfrm>
            <a:off x="705078" y="210419"/>
            <a:ext cx="85913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 dirty="0">
                <a:solidFill>
                  <a:prstClr val="black"/>
                </a:solidFill>
                <a:latin typeface="Georgia" panose="02040502050405020303" pitchFamily="18" charset="0"/>
                <a:ea typeface="Futura Std Light" charset="0"/>
                <a:cs typeface="Futura Std Light" charset="0"/>
              </a:rPr>
              <a:t>Meet the Houston Zoo’s Elephants</a:t>
            </a:r>
          </a:p>
        </p:txBody>
      </p:sp>
    </p:spTree>
    <p:extLst>
      <p:ext uri="{BB962C8B-B14F-4D97-AF65-F5344CB8AC3E}">
        <p14:creationId xmlns:p14="http://schemas.microsoft.com/office/powerpoint/2010/main" val="1219881520"/>
      </p:ext>
    </p:extLst>
  </p:cSld>
  <p:clrMapOvr>
    <a:masterClrMapping/>
  </p:clrMapOvr>
  <p:transition spd="slow" advClick="0" advTm="10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animClr clrSpc="rgb" dir="cw">
                                      <p:cBhvr>
                                        <p:cTn id="7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9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3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animClr clrSpc="rgb" dir="cw">
                                      <p:cBhvr>
                                        <p:cTn id="13" dur="3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9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3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animClr clrSpc="rgb" dir="cw">
                                      <p:cBhvr>
                                        <p:cTn id="19" dur="3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set>
                                      <p:cBhvr>
                                        <p:cTn id="20" dur="3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3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19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3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animClr clrSpc="rgb" dir="cw">
                                      <p:cBhvr>
                                        <p:cTn id="25" dur="3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set>
                                      <p:cBhvr>
                                        <p:cTn id="26" dur="3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3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D905F6C-5F71-E340-8183-73994C65F955}"/>
              </a:ext>
            </a:extLst>
          </p:cNvPr>
          <p:cNvSpPr txBox="1"/>
          <p:nvPr/>
        </p:nvSpPr>
        <p:spPr>
          <a:xfrm>
            <a:off x="1114539" y="533906"/>
            <a:ext cx="99629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Georgia" panose="02040502050405020303" pitchFamily="18" charset="0"/>
                <a:ea typeface="Futura Std Light" charset="0"/>
                <a:cs typeface="Futura Std Light" charset="0"/>
              </a:rPr>
              <a:t>Sponsors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20A4865-5690-B340-A936-5ABA9D0E1048}"/>
              </a:ext>
            </a:extLst>
          </p:cNvPr>
          <p:cNvCxnSpPr/>
          <p:nvPr/>
        </p:nvCxnSpPr>
        <p:spPr>
          <a:xfrm>
            <a:off x="762000" y="1752600"/>
            <a:ext cx="10668000" cy="0"/>
          </a:xfrm>
          <a:prstGeom prst="line">
            <a:avLst/>
          </a:prstGeom>
          <a:ln w="76200">
            <a:solidFill>
              <a:srgbClr val="0067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BAC0B1D3-8EBC-C34D-BC22-38D2D6362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" y="1990486"/>
            <a:ext cx="3928357" cy="1600198"/>
          </a:xfrm>
          <a:prstGeom prst="rect">
            <a:avLst/>
          </a:prstGeom>
        </p:spPr>
      </p:pic>
      <p:pic>
        <p:nvPicPr>
          <p:cNvPr id="1026" name="Picture 2" descr="Image result for eehv advisory group logo">
            <a:extLst>
              <a:ext uri="{FF2B5EF4-FFF2-40B4-BE49-F238E27FC236}">
                <a16:creationId xmlns:a16="http://schemas.microsoft.com/office/drawing/2014/main" id="{08C0D6F5-AF13-40F9-8E47-F3E0408CD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5674"/>
            <a:ext cx="4141360" cy="114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eehv advisory group logo">
            <a:extLst>
              <a:ext uri="{FF2B5EF4-FFF2-40B4-BE49-F238E27FC236}">
                <a16:creationId xmlns:a16="http://schemas.microsoft.com/office/drawing/2014/main" id="{32758E5B-03EB-4B18-BBF4-EDF63E9C8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156549"/>
            <a:ext cx="3771900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mithzoo">
            <a:extLst>
              <a:ext uri="{FF2B5EF4-FFF2-40B4-BE49-F238E27FC236}">
                <a16:creationId xmlns:a16="http://schemas.microsoft.com/office/drawing/2014/main" id="{FE54E740-494B-42BB-A34D-9F7DB1E99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908" y="3820864"/>
            <a:ext cx="28575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eehvinfo.org/wp-content/uploads/2016/07/ozlogo-1.png">
            <a:extLst>
              <a:ext uri="{FF2B5EF4-FFF2-40B4-BE49-F238E27FC236}">
                <a16:creationId xmlns:a16="http://schemas.microsoft.com/office/drawing/2014/main" id="{0EBD1123-5722-4AA7-B82A-0C7DA6680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522" y="3820864"/>
            <a:ext cx="2724151" cy="98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eehv advisory group logo">
            <a:extLst>
              <a:ext uri="{FF2B5EF4-FFF2-40B4-BE49-F238E27FC236}">
                <a16:creationId xmlns:a16="http://schemas.microsoft.com/office/drawing/2014/main" id="{25619237-09CB-4CAA-8646-EE8C9DA2A4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57033" r="32788" b="7334"/>
          <a:stretch/>
        </p:blipFill>
        <p:spPr bwMode="auto">
          <a:xfrm>
            <a:off x="3810000" y="2039596"/>
            <a:ext cx="3650672" cy="152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albuquerque biopark logo">
            <a:extLst>
              <a:ext uri="{FF2B5EF4-FFF2-40B4-BE49-F238E27FC236}">
                <a16:creationId xmlns:a16="http://schemas.microsoft.com/office/drawing/2014/main" id="{82822016-8C58-42CA-B344-BFFEAF3C9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48" y="5013036"/>
            <a:ext cx="1824182" cy="182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result for columbus zoo logo">
            <a:extLst>
              <a:ext uri="{FF2B5EF4-FFF2-40B4-BE49-F238E27FC236}">
                <a16:creationId xmlns:a16="http://schemas.microsoft.com/office/drawing/2014/main" id="{1B950454-8146-4EBD-9D7A-54B4C9E6A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035" y="5166591"/>
            <a:ext cx="2667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Image result for elephant managers association logo">
            <a:extLst>
              <a:ext uri="{FF2B5EF4-FFF2-40B4-BE49-F238E27FC236}">
                <a16:creationId xmlns:a16="http://schemas.microsoft.com/office/drawing/2014/main" id="{C2CBAE65-0811-49C2-B078-A741345D2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150808"/>
            <a:ext cx="1548638" cy="154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Image result for san diego zoo global logo">
            <a:extLst>
              <a:ext uri="{FF2B5EF4-FFF2-40B4-BE49-F238E27FC236}">
                <a16:creationId xmlns:a16="http://schemas.microsoft.com/office/drawing/2014/main" id="{B336367C-6913-4EAC-8725-4DC75D783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748" y="4876800"/>
            <a:ext cx="2486025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639529"/>
      </p:ext>
    </p:extLst>
  </p:cSld>
  <p:clrMapOvr>
    <a:masterClrMapping/>
  </p:clrMapOvr>
  <p:transition spd="slow" advClick="0" advTm="10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38339" y="2590800"/>
            <a:ext cx="99629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Georgia" panose="02040502050405020303" pitchFamily="18" charset="0"/>
                <a:ea typeface="Futura Std Light" charset="0"/>
                <a:cs typeface="Futura Std Light" charset="0"/>
              </a:rPr>
              <a:t>Website: eehvinfo.org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FAF4772-1D7D-E746-81B1-C564C05B6AF3}"/>
              </a:ext>
            </a:extLst>
          </p:cNvPr>
          <p:cNvCxnSpPr/>
          <p:nvPr/>
        </p:nvCxnSpPr>
        <p:spPr>
          <a:xfrm>
            <a:off x="685800" y="3657600"/>
            <a:ext cx="10668000" cy="0"/>
          </a:xfrm>
          <a:prstGeom prst="line">
            <a:avLst/>
          </a:prstGeom>
          <a:ln w="57150">
            <a:solidFill>
              <a:srgbClr val="0067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9262009"/>
      </p:ext>
    </p:extLst>
  </p:cSld>
  <p:clrMapOvr>
    <a:masterClrMapping/>
  </p:clrMapOvr>
  <p:transition spd="slow" advClick="0" advTm="10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animClr clrSpc="rgb" dir="cw">
                                      <p:cBhvr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747"/>
                                      </p:to>
                                    </p:animClr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2377430"/>
            <a:ext cx="10668000" cy="3794770"/>
          </a:xfrm>
          <a:prstGeom prst="rect">
            <a:avLst/>
          </a:prstGeom>
        </p:spPr>
        <p:txBody>
          <a:bodyPr wrap="square" lIns="0" rIns="0">
            <a:normAutofit lnSpcReduction="10000"/>
          </a:bodyPr>
          <a:lstStyle/>
          <a:p>
            <a:r>
              <a:rPr lang="en-US" sz="3600" u="none" strike="noStrike" baseline="30000" dirty="0">
                <a:latin typeface="Georgia" panose="02040502050405020303" pitchFamily="18" charset="0"/>
                <a:ea typeface="Futura Std Book" charset="0"/>
                <a:cs typeface="Arial" panose="020B0604020202020204" pitchFamily="34" charset="0"/>
              </a:rPr>
              <a:t>The mission of the EEHV Advisory Group is to decrease elephant morbidity and mortality due to EEHV while supporting elephant-holding institution programming by:</a:t>
            </a:r>
          </a:p>
          <a:p>
            <a:endParaRPr lang="en-US" sz="3600" u="none" strike="noStrike" baseline="30000" dirty="0">
              <a:latin typeface="Georgia" panose="02040502050405020303" pitchFamily="18" charset="0"/>
              <a:ea typeface="Futura Std Book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en-US" sz="3600" baseline="30000" dirty="0">
                <a:latin typeface="Georgia" panose="02040502050405020303" pitchFamily="18" charset="0"/>
                <a:ea typeface="Futura Std Book" charset="0"/>
                <a:cs typeface="Arial" panose="020B0604020202020204" pitchFamily="34" charset="0"/>
              </a:rPr>
              <a:t>Disseminating knowledge of current best practices for prevention, diagnosis, and treatment of EEHV</a:t>
            </a:r>
          </a:p>
          <a:p>
            <a:pPr marL="457200" indent="-457200">
              <a:buAutoNum type="arabicPeriod"/>
            </a:pPr>
            <a:endParaRPr lang="en-US" sz="3600" baseline="30000" dirty="0">
              <a:latin typeface="Georgia" panose="02040502050405020303" pitchFamily="18" charset="0"/>
              <a:ea typeface="Futura Std Book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en-US" sz="3600" u="none" strike="noStrike" baseline="30000" dirty="0">
                <a:latin typeface="Georgia" panose="02040502050405020303" pitchFamily="18" charset="0"/>
                <a:ea typeface="Futura Std Book" charset="0"/>
                <a:cs typeface="Arial" panose="020B0604020202020204" pitchFamily="34" charset="0"/>
              </a:rPr>
              <a:t>Providing private and public elephant-holding facilities with technical assistance</a:t>
            </a:r>
          </a:p>
          <a:p>
            <a:pPr marL="457200" indent="-457200">
              <a:buAutoNum type="arabicPeriod"/>
            </a:pPr>
            <a:endParaRPr lang="en-US" sz="3600" u="none" strike="noStrike" baseline="30000" dirty="0">
              <a:latin typeface="Georgia" panose="02040502050405020303" pitchFamily="18" charset="0"/>
              <a:ea typeface="Futura Std Book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en-US" sz="3600" baseline="30000" dirty="0">
                <a:latin typeface="Georgia" panose="02040502050405020303" pitchFamily="18" charset="0"/>
                <a:ea typeface="Futura Std Book" charset="0"/>
                <a:cs typeface="Arial" panose="020B0604020202020204" pitchFamily="34" charset="0"/>
              </a:rPr>
              <a:t>Facilitating research by building international collaborations</a:t>
            </a:r>
            <a:endParaRPr lang="en-US" sz="3600" u="none" strike="noStrike" baseline="30000" dirty="0">
              <a:latin typeface="Georgia" panose="02040502050405020303" pitchFamily="18" charset="0"/>
              <a:ea typeface="Futura Std Book" charset="0"/>
              <a:cs typeface="Arial" panose="020B0604020202020204" pitchFamily="34" charset="0"/>
            </a:endParaRPr>
          </a:p>
          <a:p>
            <a:endParaRPr lang="en-US" sz="3600" u="none" strike="noStrike" baseline="30000" dirty="0">
              <a:latin typeface="Georgia" panose="02040502050405020303" pitchFamily="18" charset="0"/>
              <a:ea typeface="Futura Std Book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62587B-9E49-5646-BEE5-F39358DB5060}"/>
              </a:ext>
            </a:extLst>
          </p:cNvPr>
          <p:cNvSpPr txBox="1"/>
          <p:nvPr/>
        </p:nvSpPr>
        <p:spPr>
          <a:xfrm>
            <a:off x="609600" y="655821"/>
            <a:ext cx="99629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Georgia" panose="02040502050405020303" pitchFamily="18" charset="0"/>
                <a:ea typeface="Futura Std Light" charset="0"/>
                <a:cs typeface="Futura Std Light" charset="0"/>
              </a:rPr>
              <a:t>EEHV Advisory Group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9616434-3535-B843-978B-7F79FBB10711}"/>
              </a:ext>
            </a:extLst>
          </p:cNvPr>
          <p:cNvCxnSpPr/>
          <p:nvPr/>
        </p:nvCxnSpPr>
        <p:spPr>
          <a:xfrm>
            <a:off x="762000" y="1828800"/>
            <a:ext cx="10668000" cy="0"/>
          </a:xfrm>
          <a:prstGeom prst="line">
            <a:avLst/>
          </a:prstGeom>
          <a:ln w="76200">
            <a:solidFill>
              <a:srgbClr val="0067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0223205"/>
      </p:ext>
    </p:extLst>
  </p:cSld>
  <p:clrMapOvr>
    <a:masterClrMapping/>
  </p:clrMapOvr>
  <p:transition spd="slow" advClick="0" advTm="10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762587B-9E49-5646-BEE5-F39358DB5060}"/>
              </a:ext>
            </a:extLst>
          </p:cNvPr>
          <p:cNvSpPr txBox="1"/>
          <p:nvPr/>
        </p:nvSpPr>
        <p:spPr>
          <a:xfrm>
            <a:off x="-9236" y="381000"/>
            <a:ext cx="12192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Georgia" panose="02040502050405020303" pitchFamily="18" charset="0"/>
                <a:ea typeface="Futura Std Light" charset="0"/>
                <a:cs typeface="Futura Std Light" charset="0"/>
              </a:rPr>
              <a:t>EEHV Advisory Group Meeting August 2018</a:t>
            </a:r>
          </a:p>
          <a:p>
            <a:pPr algn="ctr"/>
            <a:r>
              <a:rPr lang="en-US" sz="3200" dirty="0">
                <a:latin typeface="Georgia" panose="02040502050405020303" pitchFamily="18" charset="0"/>
                <a:ea typeface="Futura Std Light" charset="0"/>
                <a:cs typeface="Futura Std Light" charset="0"/>
              </a:rPr>
              <a:t>White Oak Conservation Center, Florida, USA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9616434-3535-B843-978B-7F79FBB10711}"/>
              </a:ext>
            </a:extLst>
          </p:cNvPr>
          <p:cNvCxnSpPr/>
          <p:nvPr/>
        </p:nvCxnSpPr>
        <p:spPr>
          <a:xfrm>
            <a:off x="752764" y="1619793"/>
            <a:ext cx="10668000" cy="0"/>
          </a:xfrm>
          <a:prstGeom prst="line">
            <a:avLst/>
          </a:prstGeom>
          <a:ln w="76200">
            <a:solidFill>
              <a:srgbClr val="0067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http://eehvinfo.org/wp-content/uploads/2018/09/eehv2018Meeting.jpg">
            <a:extLst>
              <a:ext uri="{FF2B5EF4-FFF2-40B4-BE49-F238E27FC236}">
                <a16:creationId xmlns:a16="http://schemas.microsoft.com/office/drawing/2014/main" id="{08622FA8-3A51-4B31-B578-09396A122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437" y="1772793"/>
            <a:ext cx="5486400" cy="33124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http://eehvinfo.org/wp-content/uploads/2018/09/Sharons-bus-selfie.jpg">
            <a:extLst>
              <a:ext uri="{FF2B5EF4-FFF2-40B4-BE49-F238E27FC236}">
                <a16:creationId xmlns:a16="http://schemas.microsoft.com/office/drawing/2014/main" id="{25E16A2F-D262-4C11-985E-F2577EABB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17" y="1905000"/>
            <a:ext cx="5430263" cy="39623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8" name="Picture 6" descr="http://eehvinfo.org/wp-content/uploads/2018/09/Mike-Arun-Daryl.jpg">
            <a:extLst>
              <a:ext uri="{FF2B5EF4-FFF2-40B4-BE49-F238E27FC236}">
                <a16:creationId xmlns:a16="http://schemas.microsoft.com/office/drawing/2014/main" id="{9F73B402-6432-4C91-9932-5ABD90F5E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8096">
            <a:off x="7940573" y="4391113"/>
            <a:ext cx="3657600" cy="22082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82" name="Picture 10" descr="http://eehvinfo.org/wp-content/uploads/2018/09/Paul-Chuck-Lauren.jpg">
            <a:extLst>
              <a:ext uri="{FF2B5EF4-FFF2-40B4-BE49-F238E27FC236}">
                <a16:creationId xmlns:a16="http://schemas.microsoft.com/office/drawing/2014/main" id="{E64D4C9B-8277-42FA-AD27-04C69A82CA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1" r="23125"/>
          <a:stretch/>
        </p:blipFill>
        <p:spPr bwMode="auto">
          <a:xfrm rot="21272930">
            <a:off x="5021508" y="4596758"/>
            <a:ext cx="2217099" cy="19242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17800297"/>
      </p:ext>
    </p:extLst>
  </p:cSld>
  <p:clrMapOvr>
    <a:masterClrMapping/>
  </p:clrMapOvr>
  <p:transition spd="slow" advClick="0" advTm="10000">
    <p:wheel spokes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762587B-9E49-5646-BEE5-F39358DB5060}"/>
              </a:ext>
            </a:extLst>
          </p:cNvPr>
          <p:cNvSpPr txBox="1"/>
          <p:nvPr/>
        </p:nvSpPr>
        <p:spPr>
          <a:xfrm>
            <a:off x="-62345" y="273042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Georgia" panose="02040502050405020303" pitchFamily="18" charset="0"/>
                <a:ea typeface="Futura Std Light" charset="0"/>
                <a:cs typeface="Futura Std Light" charset="0"/>
              </a:rPr>
              <a:t>EEHV Asia Working Group Meeting November 2017</a:t>
            </a:r>
          </a:p>
          <a:p>
            <a:pPr algn="ctr"/>
            <a:r>
              <a:rPr lang="en-US" sz="2800" dirty="0" err="1">
                <a:latin typeface="Georgia" panose="02040502050405020303" pitchFamily="18" charset="0"/>
                <a:ea typeface="Futura Std Light" charset="0"/>
                <a:cs typeface="Futura Std Light" charset="0"/>
              </a:rPr>
              <a:t>Kasetsart</a:t>
            </a:r>
            <a:r>
              <a:rPr lang="en-US" sz="2800" dirty="0">
                <a:latin typeface="Georgia" panose="02040502050405020303" pitchFamily="18" charset="0"/>
                <a:ea typeface="Futura Std Light" charset="0"/>
                <a:cs typeface="Futura Std Light" charset="0"/>
              </a:rPr>
              <a:t> University, Thailand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9616434-3535-B843-978B-7F79FBB10711}"/>
              </a:ext>
            </a:extLst>
          </p:cNvPr>
          <p:cNvCxnSpPr/>
          <p:nvPr/>
        </p:nvCxnSpPr>
        <p:spPr>
          <a:xfrm>
            <a:off x="699655" y="1425670"/>
            <a:ext cx="10668000" cy="0"/>
          </a:xfrm>
          <a:prstGeom prst="line">
            <a:avLst/>
          </a:prstGeom>
          <a:ln w="76200">
            <a:solidFill>
              <a:srgbClr val="0067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://eehvinfo.org/wp-content/uploads/2018/02/3rd-EEHV-Asia-group-photo2.jpg">
            <a:extLst>
              <a:ext uri="{FF2B5EF4-FFF2-40B4-BE49-F238E27FC236}">
                <a16:creationId xmlns:a16="http://schemas.microsoft.com/office/drawing/2014/main" id="{F3C56789-90EA-43A9-BFCE-E9AEA6154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52600"/>
            <a:ext cx="7772400" cy="46920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93797353"/>
      </p:ext>
    </p:extLst>
  </p:cSld>
  <p:clrMapOvr>
    <a:masterClrMapping/>
  </p:clrMapOvr>
  <p:transition spd="slow" advClick="0" advTm="10000">
    <p:wheel spokes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762587B-9E49-5646-BEE5-F39358DB5060}"/>
              </a:ext>
            </a:extLst>
          </p:cNvPr>
          <p:cNvSpPr txBox="1"/>
          <p:nvPr/>
        </p:nvSpPr>
        <p:spPr>
          <a:xfrm>
            <a:off x="-76200" y="156627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Georgia" panose="02040502050405020303" pitchFamily="18" charset="0"/>
                <a:ea typeface="Futura Std Light" charset="0"/>
                <a:cs typeface="Futura Std Light" charset="0"/>
              </a:rPr>
              <a:t>EEHV Asia Working Group Meeting November 2017</a:t>
            </a:r>
          </a:p>
          <a:p>
            <a:pPr algn="ctr"/>
            <a:r>
              <a:rPr lang="en-US" sz="2800" dirty="0" err="1">
                <a:latin typeface="Georgia" panose="02040502050405020303" pitchFamily="18" charset="0"/>
                <a:ea typeface="Futura Std Light" charset="0"/>
                <a:cs typeface="Futura Std Light" charset="0"/>
              </a:rPr>
              <a:t>Kasetsart</a:t>
            </a:r>
            <a:r>
              <a:rPr lang="en-US" sz="2800" dirty="0">
                <a:latin typeface="Georgia" panose="02040502050405020303" pitchFamily="18" charset="0"/>
                <a:ea typeface="Futura Std Light" charset="0"/>
                <a:cs typeface="Futura Std Light" charset="0"/>
              </a:rPr>
              <a:t> University, Thailand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9616434-3535-B843-978B-7F79FBB10711}"/>
              </a:ext>
            </a:extLst>
          </p:cNvPr>
          <p:cNvCxnSpPr/>
          <p:nvPr/>
        </p:nvCxnSpPr>
        <p:spPr>
          <a:xfrm>
            <a:off x="609600" y="1295400"/>
            <a:ext cx="10668000" cy="0"/>
          </a:xfrm>
          <a:prstGeom prst="line">
            <a:avLst/>
          </a:prstGeom>
          <a:ln w="76200">
            <a:solidFill>
              <a:srgbClr val="0067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http://eehvinfo.org/wp-content/uploads/2018/02/group-pic-2a.jpg">
            <a:extLst>
              <a:ext uri="{FF2B5EF4-FFF2-40B4-BE49-F238E27FC236}">
                <a16:creationId xmlns:a16="http://schemas.microsoft.com/office/drawing/2014/main" id="{E90010EC-7533-49E2-B5A6-E3A4BB3F65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9" b="15555"/>
          <a:stretch/>
        </p:blipFill>
        <p:spPr bwMode="auto">
          <a:xfrm>
            <a:off x="1293091" y="1524000"/>
            <a:ext cx="9144000" cy="38099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2" name="Picture 2" descr="http://eehvinfo.org/wp-content/uploads/2018/02/Amm-lecture.jpg">
            <a:extLst>
              <a:ext uri="{FF2B5EF4-FFF2-40B4-BE49-F238E27FC236}">
                <a16:creationId xmlns:a16="http://schemas.microsoft.com/office/drawing/2014/main" id="{CE021D0A-7796-4434-8A38-03EADEFDCA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28888" r="33334" b="28889"/>
          <a:stretch/>
        </p:blipFill>
        <p:spPr bwMode="auto">
          <a:xfrm>
            <a:off x="4220168" y="4468028"/>
            <a:ext cx="3751664" cy="20366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5124" name="Picture 4" descr="http://eehvinfo.org/wp-content/uploads/2018/02/Chia-Da-Delia-Pallop-2.jpg">
            <a:extLst>
              <a:ext uri="{FF2B5EF4-FFF2-40B4-BE49-F238E27FC236}">
                <a16:creationId xmlns:a16="http://schemas.microsoft.com/office/drawing/2014/main" id="{B376CFBF-56A2-4126-BF20-828F761D72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25676" b="14414"/>
          <a:stretch/>
        </p:blipFill>
        <p:spPr bwMode="auto">
          <a:xfrm>
            <a:off x="304800" y="4472779"/>
            <a:ext cx="2667000" cy="20366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AutoShape 6" descr="http://eehvinfo.org/wp-content/uploads/2018/02/Amir-Vijitha-Mei-Ho.jpg">
            <a:extLst>
              <a:ext uri="{FF2B5EF4-FFF2-40B4-BE49-F238E27FC236}">
                <a16:creationId xmlns:a16="http://schemas.microsoft.com/office/drawing/2014/main" id="{C0DB4FAB-20C2-414C-BCC8-0FB7B5B9DD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8" name="Picture 8" descr="http://eehvinfo.org/wp-content/uploads/2018/02/bannereehv3.jpg">
            <a:extLst>
              <a:ext uri="{FF2B5EF4-FFF2-40B4-BE49-F238E27FC236}">
                <a16:creationId xmlns:a16="http://schemas.microsoft.com/office/drawing/2014/main" id="{F8622FF3-7A19-4991-A669-D04B5DDB8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5537">
            <a:off x="8704126" y="4560536"/>
            <a:ext cx="3202100" cy="19332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14381041"/>
      </p:ext>
    </p:extLst>
  </p:cSld>
  <p:clrMapOvr>
    <a:masterClrMapping/>
  </p:clrMapOvr>
  <p:transition spd="slow" advClick="0" advTm="10000">
    <p:wheel spokes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762587B-9E49-5646-BEE5-F39358DB5060}"/>
              </a:ext>
            </a:extLst>
          </p:cNvPr>
          <p:cNvSpPr txBox="1"/>
          <p:nvPr/>
        </p:nvSpPr>
        <p:spPr>
          <a:xfrm>
            <a:off x="-76200" y="156627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Georgia" panose="02040502050405020303" pitchFamily="18" charset="0"/>
                <a:ea typeface="Futura Std Light" charset="0"/>
                <a:cs typeface="Futura Std Light" charset="0"/>
              </a:rPr>
              <a:t>International EEHV Workshop May 2017</a:t>
            </a:r>
          </a:p>
          <a:p>
            <a:pPr algn="ctr"/>
            <a:r>
              <a:rPr lang="en-US" sz="2800" dirty="0">
                <a:latin typeface="Georgia" panose="02040502050405020303" pitchFamily="18" charset="0"/>
                <a:ea typeface="Futura Std Light" charset="0"/>
                <a:cs typeface="Futura Std Light" charset="0"/>
              </a:rPr>
              <a:t>ZSL London Zoo and Whipsnade Zoo, London, UK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9616434-3535-B843-978B-7F79FBB10711}"/>
              </a:ext>
            </a:extLst>
          </p:cNvPr>
          <p:cNvCxnSpPr/>
          <p:nvPr/>
        </p:nvCxnSpPr>
        <p:spPr>
          <a:xfrm>
            <a:off x="558800" y="1219200"/>
            <a:ext cx="1066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6" descr="http://eehvinfo.org/wp-content/uploads/2018/02/Amir-Vijitha-Mei-Ho.jpg">
            <a:extLst>
              <a:ext uri="{FF2B5EF4-FFF2-40B4-BE49-F238E27FC236}">
                <a16:creationId xmlns:a16="http://schemas.microsoft.com/office/drawing/2014/main" id="{C0DB4FAB-20C2-414C-BCC8-0FB7B5B9DD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6" name="Picture 2" descr="http://eehvinfo.org/wp-content/uploads/2017/10/Whipsnade-without-rainSM.jpg">
            <a:extLst>
              <a:ext uri="{FF2B5EF4-FFF2-40B4-BE49-F238E27FC236}">
                <a16:creationId xmlns:a16="http://schemas.microsoft.com/office/drawing/2014/main" id="{B4378B6F-F914-464D-961E-25B5C6257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1905000"/>
            <a:ext cx="7033491" cy="42464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5E23CC-9EF4-4588-8FA4-19EA89D39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2019" y="1694978"/>
            <a:ext cx="3242781" cy="46481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67253554"/>
      </p:ext>
    </p:extLst>
  </p:cSld>
  <p:clrMapOvr>
    <a:masterClrMapping/>
  </p:clrMapOvr>
  <p:transition spd="slow" advClick="0" advTm="10000">
    <p:wheel spokes="1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14948</TotalTime>
  <Words>393</Words>
  <Application>Microsoft Office PowerPoint</Application>
  <PresentationFormat>Widescreen</PresentationFormat>
  <Paragraphs>87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Futura Std Book</vt:lpstr>
      <vt:lpstr>Futura Std Light</vt:lpstr>
      <vt:lpstr>Georgia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Latimer, Erin</cp:lastModifiedBy>
  <cp:revision>162</cp:revision>
  <cp:lastPrinted>2018-08-07T18:34:05Z</cp:lastPrinted>
  <dcterms:created xsi:type="dcterms:W3CDTF">2016-02-24T18:38:01Z</dcterms:created>
  <dcterms:modified xsi:type="dcterms:W3CDTF">2019-03-19T13:18:42Z</dcterms:modified>
</cp:coreProperties>
</file>